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12192000"/>
  <p:notesSz cx="6858000" cy="9144000"/>
  <p:embeddedFontLst>
    <p:embeddedFont>
      <p:font typeface="Libre Franklin"/>
      <p:regular r:id="rId16"/>
      <p:bold r:id="rId17"/>
      <p:italic r:id="rId18"/>
      <p:boldItalic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8" roundtripDataSignature="AMtx7mjbv9QxBI/8t6dUzS6sWLqQx3/I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Lato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customschemas.google.com/relationships/presentationmetadata" Target="metadata"/><Relationship Id="rId27" Type="http://schemas.openxmlformats.org/officeDocument/2006/relationships/font" Target="fonts/La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LibreFranklin-bold.fntdata"/><Relationship Id="rId16" Type="http://schemas.openxmlformats.org/officeDocument/2006/relationships/font" Target="fonts/LibreFranklin-regular.fntdata"/><Relationship Id="rId19" Type="http://schemas.openxmlformats.org/officeDocument/2006/relationships/font" Target="fonts/LibreFranklin-boldItalic.fntdata"/><Relationship Id="rId18" Type="http://schemas.openxmlformats.org/officeDocument/2006/relationships/font" Target="fonts/LibreFranklin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31ac235113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31ac23511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1ac235113_2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1ac235113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0" name="Google Shape;15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24e3efa588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324e3efa5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24e3efa588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324e3efa58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331ac235113_1_273"/>
          <p:cNvSpPr/>
          <p:nvPr/>
        </p:nvSpPr>
        <p:spPr>
          <a:xfrm rot="5400000">
            <a:off x="10000500" y="673"/>
            <a:ext cx="2191500" cy="21915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g331ac235113_1_273"/>
          <p:cNvGrpSpPr/>
          <p:nvPr/>
        </p:nvGrpSpPr>
        <p:grpSpPr>
          <a:xfrm>
            <a:off x="0" y="654"/>
            <a:ext cx="6871435" cy="6845694"/>
            <a:chOff x="0" y="75"/>
            <a:chExt cx="5153705" cy="5152950"/>
          </a:xfrm>
        </p:grpSpPr>
        <p:sp>
          <p:nvSpPr>
            <p:cNvPr id="12" name="Google Shape;12;g331ac235113_1_273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g331ac235113_1_27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g331ac235113_1_273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g331ac235113_1_273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g331ac235113_1_273"/>
          <p:cNvSpPr txBox="1"/>
          <p:nvPr>
            <p:ph type="ctrTitle"/>
          </p:nvPr>
        </p:nvSpPr>
        <p:spPr>
          <a:xfrm>
            <a:off x="4716200" y="2104533"/>
            <a:ext cx="6690000" cy="210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17" name="Google Shape;17;g331ac235113_1_273"/>
          <p:cNvSpPr txBox="1"/>
          <p:nvPr>
            <p:ph idx="1" type="subTitle"/>
          </p:nvPr>
        </p:nvSpPr>
        <p:spPr>
          <a:xfrm>
            <a:off x="6778600" y="5233233"/>
            <a:ext cx="4627500" cy="67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8" name="Google Shape;18;g331ac235113_1_27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g331ac235113_1_369"/>
          <p:cNvGrpSpPr/>
          <p:nvPr/>
        </p:nvGrpSpPr>
        <p:grpSpPr>
          <a:xfrm>
            <a:off x="5875053" y="0"/>
            <a:ext cx="6316642" cy="6857248"/>
            <a:chOff x="4406400" y="0"/>
            <a:chExt cx="4737600" cy="5143065"/>
          </a:xfrm>
        </p:grpSpPr>
        <p:sp>
          <p:nvSpPr>
            <p:cNvPr id="107" name="Google Shape;107;g331ac235113_1_369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g331ac235113_1_369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g331ac235113_1_36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g331ac235113_1_369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g331ac235113_1_36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g331ac235113_1_369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g331ac235113_1_369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g331ac235113_1_369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g331ac235113_1_36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g331ac235113_1_369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g331ac235113_1_369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g331ac235113_1_369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g331ac235113_1_36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g331ac235113_1_369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g331ac235113_1_36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g331ac235113_1_369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g331ac235113_1_369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g331ac235113_1_369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g331ac235113_1_369"/>
          <p:cNvSpPr txBox="1"/>
          <p:nvPr>
            <p:ph hasCustomPrompt="1" type="title"/>
          </p:nvPr>
        </p:nvSpPr>
        <p:spPr>
          <a:xfrm>
            <a:off x="1098467" y="1712900"/>
            <a:ext cx="63681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1pPr>
            <a:lvl2pPr lvl="1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2pPr>
            <a:lvl3pPr lvl="2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3pPr>
            <a:lvl4pPr lvl="3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4pPr>
            <a:lvl5pPr lvl="4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5pPr>
            <a:lvl6pPr lvl="5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6pPr>
            <a:lvl7pPr lvl="6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7pPr>
            <a:lvl8pPr lvl="7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8pPr>
            <a:lvl9pPr lvl="8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9pPr>
          </a:lstStyle>
          <a:p>
            <a:r>
              <a:t>xx%</a:t>
            </a:r>
          </a:p>
        </p:txBody>
      </p:sp>
      <p:sp>
        <p:nvSpPr>
          <p:cNvPr id="126" name="Google Shape;126;g331ac235113_1_369"/>
          <p:cNvSpPr txBox="1"/>
          <p:nvPr>
            <p:ph idx="1" type="body"/>
          </p:nvPr>
        </p:nvSpPr>
        <p:spPr>
          <a:xfrm>
            <a:off x="1098467" y="3524166"/>
            <a:ext cx="6368100" cy="162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27" name="Google Shape;127;g331ac235113_1_36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1ac235113_1_39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31ac235113_1_39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32" name="Google Shape;132;g331ac235113_1_39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33" name="Google Shape;133;g331ac235113_1_39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g331ac235113_1_39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331ac235113_1_39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g331ac235113_1_283"/>
          <p:cNvGrpSpPr/>
          <p:nvPr/>
        </p:nvGrpSpPr>
        <p:grpSpPr>
          <a:xfrm>
            <a:off x="5875053" y="0"/>
            <a:ext cx="6316642" cy="6857248"/>
            <a:chOff x="4406400" y="0"/>
            <a:chExt cx="4737600" cy="5143065"/>
          </a:xfrm>
        </p:grpSpPr>
        <p:sp>
          <p:nvSpPr>
            <p:cNvPr id="21" name="Google Shape;21;g331ac235113_1_28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g331ac235113_1_28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g331ac235113_1_28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g331ac235113_1_28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g331ac235113_1_28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g331ac235113_1_28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g331ac235113_1_28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g331ac235113_1_28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g331ac235113_1_28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g331ac235113_1_28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g331ac235113_1_28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g331ac235113_1_28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g331ac235113_1_28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g331ac235113_1_28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g331ac235113_1_28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g331ac235113_1_28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g331ac235113_1_28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g331ac235113_1_28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g331ac235113_1_283"/>
          <p:cNvSpPr txBox="1"/>
          <p:nvPr>
            <p:ph type="title"/>
          </p:nvPr>
        </p:nvSpPr>
        <p:spPr>
          <a:xfrm>
            <a:off x="1098467" y="2737333"/>
            <a:ext cx="6116100" cy="1531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0" name="Google Shape;40;g331ac235113_1_28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g331ac235113_1_305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43" name="Google Shape;43;g331ac235113_1_30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g331ac235113_1_30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g331ac235113_1_305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46" name="Google Shape;46;g331ac235113_1_305"/>
          <p:cNvSpPr txBox="1"/>
          <p:nvPr>
            <p:ph idx="1" type="body"/>
          </p:nvPr>
        </p:nvSpPr>
        <p:spPr>
          <a:xfrm>
            <a:off x="1730000" y="2090067"/>
            <a:ext cx="9385200" cy="388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47" name="Google Shape;47;g331ac235113_1_30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g331ac235113_1_312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50" name="Google Shape;50;g331ac235113_1_3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g331ac235113_1_3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g331ac235113_1_312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53" name="Google Shape;53;g331ac235113_1_312"/>
          <p:cNvSpPr txBox="1"/>
          <p:nvPr>
            <p:ph idx="1" type="body"/>
          </p:nvPr>
        </p:nvSpPr>
        <p:spPr>
          <a:xfrm>
            <a:off x="1730000" y="2090067"/>
            <a:ext cx="4537500" cy="388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54" name="Google Shape;54;g331ac235113_1_312"/>
          <p:cNvSpPr txBox="1"/>
          <p:nvPr>
            <p:ph idx="2" type="body"/>
          </p:nvPr>
        </p:nvSpPr>
        <p:spPr>
          <a:xfrm>
            <a:off x="6577628" y="2090067"/>
            <a:ext cx="4537500" cy="388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55" name="Google Shape;55;g331ac235113_1_3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g331ac235113_1_320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58" name="Google Shape;58;g331ac235113_1_32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g331ac235113_1_32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g331ac235113_1_320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61" name="Google Shape;61;g331ac235113_1_32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g331ac235113_1_326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64" name="Google Shape;64;g331ac235113_1_32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g331ac235113_1_32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g331ac235113_1_326"/>
          <p:cNvSpPr txBox="1"/>
          <p:nvPr>
            <p:ph type="title"/>
          </p:nvPr>
        </p:nvSpPr>
        <p:spPr>
          <a:xfrm>
            <a:off x="1730000" y="525000"/>
            <a:ext cx="5065200" cy="199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67" name="Google Shape;67;g331ac235113_1_326"/>
          <p:cNvSpPr txBox="1"/>
          <p:nvPr>
            <p:ph idx="1" type="body"/>
          </p:nvPr>
        </p:nvSpPr>
        <p:spPr>
          <a:xfrm>
            <a:off x="1730000" y="2630067"/>
            <a:ext cx="5065200" cy="3221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68" name="Google Shape;68;g331ac235113_1_32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g331ac235113_1_333"/>
          <p:cNvGrpSpPr/>
          <p:nvPr/>
        </p:nvGrpSpPr>
        <p:grpSpPr>
          <a:xfrm>
            <a:off x="5875053" y="0"/>
            <a:ext cx="6316642" cy="6857829"/>
            <a:chOff x="4406400" y="0"/>
            <a:chExt cx="4737600" cy="5143500"/>
          </a:xfrm>
        </p:grpSpPr>
        <p:sp>
          <p:nvSpPr>
            <p:cNvPr id="71" name="Google Shape;71;g331ac235113_1_333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g331ac235113_1_333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g331ac235113_1_33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g331ac235113_1_333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g331ac235113_1_333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g331ac235113_1_333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g331ac235113_1_333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g331ac235113_1_333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g331ac235113_1_333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g331ac235113_1_333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g331ac235113_1_333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g331ac235113_1_333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g331ac235113_1_33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g331ac235113_1_333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g331ac235113_1_333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g331ac235113_1_333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g331ac235113_1_333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g331ac235113_1_333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g331ac235113_1_333"/>
          <p:cNvSpPr txBox="1"/>
          <p:nvPr>
            <p:ph type="title"/>
          </p:nvPr>
        </p:nvSpPr>
        <p:spPr>
          <a:xfrm>
            <a:off x="1098467" y="1155700"/>
            <a:ext cx="6116100" cy="469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0" name="Google Shape;90;g331ac235113_1_33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g331ac235113_1_355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93" name="Google Shape;93;g331ac235113_1_35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g331ac235113_1_35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g331ac235113_1_355"/>
          <p:cNvSpPr txBox="1"/>
          <p:nvPr>
            <p:ph type="title"/>
          </p:nvPr>
        </p:nvSpPr>
        <p:spPr>
          <a:xfrm>
            <a:off x="1730000" y="2211100"/>
            <a:ext cx="4048500" cy="2335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6" name="Google Shape;96;g331ac235113_1_355"/>
          <p:cNvSpPr txBox="1"/>
          <p:nvPr>
            <p:ph idx="1" type="subTitle"/>
          </p:nvPr>
        </p:nvSpPr>
        <p:spPr>
          <a:xfrm>
            <a:off x="1730000" y="4717333"/>
            <a:ext cx="4048500" cy="67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97" name="Google Shape;97;g331ac235113_1_355"/>
          <p:cNvSpPr txBox="1"/>
          <p:nvPr>
            <p:ph idx="2" type="body"/>
          </p:nvPr>
        </p:nvSpPr>
        <p:spPr>
          <a:xfrm>
            <a:off x="6197600" y="2262133"/>
            <a:ext cx="4902300" cy="3129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98" name="Google Shape;98;g331ac235113_1_35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g331ac235113_1_363"/>
          <p:cNvGrpSpPr/>
          <p:nvPr/>
        </p:nvGrpSpPr>
        <p:grpSpPr>
          <a:xfrm>
            <a:off x="0" y="5504636"/>
            <a:ext cx="931877" cy="912853"/>
            <a:chOff x="0" y="3785672"/>
            <a:chExt cx="698925" cy="684657"/>
          </a:xfrm>
        </p:grpSpPr>
        <p:sp>
          <p:nvSpPr>
            <p:cNvPr id="101" name="Google Shape;101;g331ac235113_1_36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g331ac235113_1_36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g331ac235113_1_363"/>
          <p:cNvSpPr txBox="1"/>
          <p:nvPr>
            <p:ph idx="1" type="body"/>
          </p:nvPr>
        </p:nvSpPr>
        <p:spPr>
          <a:xfrm>
            <a:off x="1083633" y="5740500"/>
            <a:ext cx="9248100" cy="698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104" name="Google Shape;104;g331ac235113_1_36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331ac235113_1_26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g331ac235113_1_269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  <a:defRPr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238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38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238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238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238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238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238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g331ac235113_1_26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331ac235113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825" y="3097225"/>
            <a:ext cx="3706350" cy="219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331ac235113_1_0"/>
          <p:cNvSpPr txBox="1"/>
          <p:nvPr/>
        </p:nvSpPr>
        <p:spPr>
          <a:xfrm>
            <a:off x="5113525" y="550100"/>
            <a:ext cx="64449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00FF00"/>
                </a:solidFill>
              </a:rPr>
              <a:t>Real World RAG and RGB</a:t>
            </a:r>
            <a:endParaRPr b="1" sz="3800">
              <a:solidFill>
                <a:srgbClr val="00FF00"/>
              </a:solidFill>
            </a:endParaRPr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28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by</a:t>
            </a:r>
            <a:endParaRPr sz="2800">
              <a:solidFill>
                <a:srgbClr val="00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Group-2 (</a:t>
            </a:r>
            <a:r>
              <a:rPr b="1" lang="en-US" sz="18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Year:2025</a:t>
            </a:r>
            <a:r>
              <a:rPr b="1" lang="en-US" sz="28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1" sz="2800">
              <a:solidFill>
                <a:srgbClr val="00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     (Rahul, Bhanu, Sridhar and Santosh)</a:t>
            </a:r>
            <a:endParaRPr b="1" sz="27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	Proj.Supervisor: </a:t>
            </a:r>
            <a:r>
              <a:rPr b="1" lang="en-US" sz="29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Dr.Manish Srivastava</a:t>
            </a:r>
            <a:endParaRPr b="1" sz="29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Mentors: </a:t>
            </a:r>
            <a:r>
              <a:rPr b="1" lang="en-US" sz="2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Gopichand and Lokesh</a:t>
            </a:r>
            <a:endParaRPr b="1" sz="2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endParaRPr b="1" sz="2700">
              <a:solidFill>
                <a:srgbClr val="00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0"/>
          <p:cNvSpPr txBox="1"/>
          <p:nvPr>
            <p:ph type="title"/>
          </p:nvPr>
        </p:nvSpPr>
        <p:spPr>
          <a:xfrm>
            <a:off x="185057" y="169182"/>
            <a:ext cx="9514114" cy="799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Modules and lessons learnt</a:t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285818" y="1426029"/>
            <a:ext cx="11565934" cy="4953000"/>
            <a:chOff x="2789" y="0"/>
            <a:chExt cx="11565934" cy="4953000"/>
          </a:xfrm>
        </p:grpSpPr>
        <p:sp>
          <p:nvSpPr>
            <p:cNvPr id="234" name="Google Shape;234;p20"/>
            <p:cNvSpPr/>
            <p:nvPr/>
          </p:nvSpPr>
          <p:spPr>
            <a:xfrm>
              <a:off x="2789" y="0"/>
              <a:ext cx="2737499" cy="4953000"/>
            </a:xfrm>
            <a:prstGeom prst="roundRect">
              <a:avLst>
                <a:gd fmla="val 10000" name="adj"/>
              </a:avLst>
            </a:prstGeom>
            <a:solidFill>
              <a:srgbClr val="CFDE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0"/>
            <p:cNvSpPr txBox="1"/>
            <p:nvPr/>
          </p:nvSpPr>
          <p:spPr>
            <a:xfrm>
              <a:off x="2789" y="0"/>
              <a:ext cx="2737499" cy="148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4775" lIns="144775" spcFirstLastPara="1" rIns="144775" wrap="square" tIns="144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800"/>
                <a:buFont typeface="Calibri"/>
                <a:buNone/>
              </a:pPr>
              <a:r>
                <a:rPr lang="en-US" sz="3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Dataset</a:t>
              </a:r>
              <a:endParaRPr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20"/>
            <p:cNvSpPr/>
            <p:nvPr/>
          </p:nvSpPr>
          <p:spPr>
            <a:xfrm>
              <a:off x="276539" y="1486323"/>
              <a:ext cx="2189999" cy="973066"/>
            </a:xfrm>
            <a:prstGeom prst="roundRect">
              <a:avLst>
                <a:gd fmla="val 10000" name="adj"/>
              </a:avLst>
            </a:prstGeom>
            <a:solidFill>
              <a:srgbClr val="599BD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0"/>
            <p:cNvSpPr txBox="1"/>
            <p:nvPr/>
          </p:nvSpPr>
          <p:spPr>
            <a:xfrm>
              <a:off x="305039" y="1514823"/>
              <a:ext cx="2132999" cy="9160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0000" lIns="53325" spcFirstLastPara="1" rIns="53325" wrap="square" tIns="4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None/>
              </a:pPr>
              <a:r>
                <a:rPr lang="en-US" sz="2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100k samples</a:t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20"/>
            <p:cNvSpPr/>
            <p:nvPr/>
          </p:nvSpPr>
          <p:spPr>
            <a:xfrm>
              <a:off x="276539" y="2609091"/>
              <a:ext cx="2189999" cy="973066"/>
            </a:xfrm>
            <a:prstGeom prst="roundRect">
              <a:avLst>
                <a:gd fmla="val 10000" name="adj"/>
              </a:avLst>
            </a:prstGeom>
            <a:solidFill>
              <a:srgbClr val="57ABD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0"/>
            <p:cNvSpPr txBox="1"/>
            <p:nvPr/>
          </p:nvSpPr>
          <p:spPr>
            <a:xfrm>
              <a:off x="305039" y="2637591"/>
              <a:ext cx="2132999" cy="9160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0000" lIns="53325" spcFirstLastPara="1" rIns="53325" wrap="square" tIns="4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None/>
              </a:pPr>
              <a:r>
                <a:rPr lang="en-US" sz="2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12 industry domains</a:t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20"/>
            <p:cNvSpPr/>
            <p:nvPr/>
          </p:nvSpPr>
          <p:spPr>
            <a:xfrm>
              <a:off x="276539" y="3731860"/>
              <a:ext cx="2189999" cy="973066"/>
            </a:xfrm>
            <a:prstGeom prst="roundRect">
              <a:avLst>
                <a:gd fmla="val 10000" name="adj"/>
              </a:avLst>
            </a:prstGeom>
            <a:solidFill>
              <a:srgbClr val="55BACE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0"/>
            <p:cNvSpPr txBox="1"/>
            <p:nvPr/>
          </p:nvSpPr>
          <p:spPr>
            <a:xfrm>
              <a:off x="305039" y="3760360"/>
              <a:ext cx="2132999" cy="9160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0000" lIns="53325" spcFirstLastPara="1" rIns="53325" wrap="square" tIns="4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None/>
              </a:pPr>
              <a:r>
                <a:rPr lang="en-US" sz="2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Hugging Face</a:t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20"/>
            <p:cNvSpPr/>
            <p:nvPr/>
          </p:nvSpPr>
          <p:spPr>
            <a:xfrm>
              <a:off x="2945601" y="0"/>
              <a:ext cx="2737499" cy="4953000"/>
            </a:xfrm>
            <a:prstGeom prst="roundRect">
              <a:avLst>
                <a:gd fmla="val 10000" name="adj"/>
              </a:avLst>
            </a:prstGeom>
            <a:solidFill>
              <a:srgbClr val="CFDE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0"/>
            <p:cNvSpPr txBox="1"/>
            <p:nvPr/>
          </p:nvSpPr>
          <p:spPr>
            <a:xfrm>
              <a:off x="2945601" y="0"/>
              <a:ext cx="2737499" cy="148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4775" lIns="144775" spcFirstLastPara="1" rIns="144775" wrap="square" tIns="144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800"/>
                <a:buFont typeface="Calibri"/>
                <a:buNone/>
              </a:pPr>
              <a:r>
                <a:rPr lang="en-US" sz="3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LLM response</a:t>
              </a:r>
              <a:endParaRPr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20"/>
            <p:cNvSpPr/>
            <p:nvPr/>
          </p:nvSpPr>
          <p:spPr>
            <a:xfrm>
              <a:off x="3219351" y="1486323"/>
              <a:ext cx="2189999" cy="973066"/>
            </a:xfrm>
            <a:prstGeom prst="roundRect">
              <a:avLst>
                <a:gd fmla="val 10000" name="adj"/>
              </a:avLst>
            </a:prstGeom>
            <a:solidFill>
              <a:srgbClr val="52CBCC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0"/>
            <p:cNvSpPr txBox="1"/>
            <p:nvPr/>
          </p:nvSpPr>
          <p:spPr>
            <a:xfrm>
              <a:off x="3247851" y="1514823"/>
              <a:ext cx="2132999" cy="9160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0000" lIns="53325" spcFirstLastPara="1" rIns="53325" wrap="square" tIns="4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None/>
              </a:pPr>
              <a:r>
                <a:rPr lang="en-US" sz="2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QWEN</a:t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20"/>
            <p:cNvSpPr/>
            <p:nvPr/>
          </p:nvSpPr>
          <p:spPr>
            <a:xfrm>
              <a:off x="3219351" y="2609091"/>
              <a:ext cx="2189999" cy="973066"/>
            </a:xfrm>
            <a:prstGeom prst="roundRect">
              <a:avLst>
                <a:gd fmla="val 10000" name="adj"/>
              </a:avLst>
            </a:prstGeom>
            <a:solidFill>
              <a:srgbClr val="50C9B6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0"/>
            <p:cNvSpPr txBox="1"/>
            <p:nvPr/>
          </p:nvSpPr>
          <p:spPr>
            <a:xfrm>
              <a:off x="3247851" y="2637591"/>
              <a:ext cx="2132999" cy="9160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0000" lIns="53325" spcFirstLastPara="1" rIns="53325" wrap="square" tIns="4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None/>
              </a:pPr>
              <a:r>
                <a:rPr lang="en-US" sz="2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Deepseek</a:t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20"/>
            <p:cNvSpPr/>
            <p:nvPr/>
          </p:nvSpPr>
          <p:spPr>
            <a:xfrm>
              <a:off x="3219351" y="3731860"/>
              <a:ext cx="2189999" cy="973066"/>
            </a:xfrm>
            <a:prstGeom prst="roundRect">
              <a:avLst>
                <a:gd fmla="val 10000" name="adj"/>
              </a:avLst>
            </a:prstGeom>
            <a:solidFill>
              <a:srgbClr val="4EC6A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0"/>
            <p:cNvSpPr txBox="1"/>
            <p:nvPr/>
          </p:nvSpPr>
          <p:spPr>
            <a:xfrm>
              <a:off x="3247851" y="3760360"/>
              <a:ext cx="2132999" cy="9160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0000" lIns="53325" spcFirstLastPara="1" rIns="53325" wrap="square" tIns="4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None/>
              </a:pPr>
              <a:r>
                <a:rPr lang="en-US" sz="2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Mistral</a:t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20"/>
            <p:cNvSpPr/>
            <p:nvPr/>
          </p:nvSpPr>
          <p:spPr>
            <a:xfrm>
              <a:off x="5888413" y="0"/>
              <a:ext cx="2737499" cy="4953000"/>
            </a:xfrm>
            <a:prstGeom prst="roundRect">
              <a:avLst>
                <a:gd fmla="val 10000" name="adj"/>
              </a:avLst>
            </a:prstGeom>
            <a:solidFill>
              <a:srgbClr val="CFDE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0"/>
            <p:cNvSpPr txBox="1"/>
            <p:nvPr/>
          </p:nvSpPr>
          <p:spPr>
            <a:xfrm>
              <a:off x="5888413" y="0"/>
              <a:ext cx="2737499" cy="148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4775" lIns="144775" spcFirstLastPara="1" rIns="144775" wrap="square" tIns="144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800"/>
                <a:buFont typeface="Calibri"/>
                <a:buNone/>
              </a:pPr>
              <a:r>
                <a:rPr lang="en-US" sz="3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Evaluation</a:t>
              </a:r>
              <a:endParaRPr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20"/>
            <p:cNvSpPr/>
            <p:nvPr/>
          </p:nvSpPr>
          <p:spPr>
            <a:xfrm>
              <a:off x="6162163" y="1486020"/>
              <a:ext cx="2189999" cy="721546"/>
            </a:xfrm>
            <a:prstGeom prst="roundRect">
              <a:avLst>
                <a:gd fmla="val 10000" name="adj"/>
              </a:avLst>
            </a:prstGeom>
            <a:solidFill>
              <a:srgbClr val="4CC38C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0"/>
            <p:cNvSpPr txBox="1"/>
            <p:nvPr/>
          </p:nvSpPr>
          <p:spPr>
            <a:xfrm>
              <a:off x="6183296" y="1507153"/>
              <a:ext cx="2147733" cy="6792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0000" lIns="53325" spcFirstLastPara="1" rIns="53325" wrap="square" tIns="4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None/>
              </a:pPr>
              <a:r>
                <a:rPr b="1" lang="en-US" sz="2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Noise Robustness</a:t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20"/>
            <p:cNvSpPr/>
            <p:nvPr/>
          </p:nvSpPr>
          <p:spPr>
            <a:xfrm>
              <a:off x="6162163" y="2318574"/>
              <a:ext cx="2189999" cy="721546"/>
            </a:xfrm>
            <a:prstGeom prst="roundRect">
              <a:avLst>
                <a:gd fmla="val 10000" name="adj"/>
              </a:avLst>
            </a:prstGeom>
            <a:solidFill>
              <a:srgbClr val="49C177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0"/>
            <p:cNvSpPr txBox="1"/>
            <p:nvPr/>
          </p:nvSpPr>
          <p:spPr>
            <a:xfrm>
              <a:off x="6183296" y="2339707"/>
              <a:ext cx="2147733" cy="6792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0000" lIns="53325" spcFirstLastPara="1" rIns="53325" wrap="square" tIns="4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None/>
              </a:pPr>
              <a:r>
                <a:rPr b="1" lang="en-US" sz="2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Negative Rejection</a:t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20"/>
            <p:cNvSpPr/>
            <p:nvPr/>
          </p:nvSpPr>
          <p:spPr>
            <a:xfrm>
              <a:off x="6162163" y="3151128"/>
              <a:ext cx="2189999" cy="721546"/>
            </a:xfrm>
            <a:prstGeom prst="roundRect">
              <a:avLst>
                <a:gd fmla="val 10000" name="adj"/>
              </a:avLst>
            </a:prstGeom>
            <a:solidFill>
              <a:srgbClr val="48BD6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0"/>
            <p:cNvSpPr txBox="1"/>
            <p:nvPr/>
          </p:nvSpPr>
          <p:spPr>
            <a:xfrm>
              <a:off x="6183296" y="3172261"/>
              <a:ext cx="2147733" cy="6792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0000" lIns="53325" spcFirstLastPara="1" rIns="53325" wrap="square" tIns="4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None/>
              </a:pPr>
              <a:r>
                <a:rPr b="1" lang="en-US" sz="2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Information Integration</a:t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20"/>
            <p:cNvSpPr/>
            <p:nvPr/>
          </p:nvSpPr>
          <p:spPr>
            <a:xfrm>
              <a:off x="6162163" y="3983682"/>
              <a:ext cx="2189999" cy="721546"/>
            </a:xfrm>
            <a:prstGeom prst="roundRect">
              <a:avLst>
                <a:gd fmla="val 10000" name="adj"/>
              </a:avLst>
            </a:prstGeom>
            <a:solidFill>
              <a:srgbClr val="46BA4E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0"/>
            <p:cNvSpPr txBox="1"/>
            <p:nvPr/>
          </p:nvSpPr>
          <p:spPr>
            <a:xfrm>
              <a:off x="6183296" y="4004815"/>
              <a:ext cx="2147733" cy="6792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0000" lIns="53325" spcFirstLastPara="1" rIns="53325" wrap="square" tIns="4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None/>
              </a:pPr>
              <a:r>
                <a:rPr b="1" lang="en-US" sz="2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Counterfactual Robustness</a:t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20"/>
            <p:cNvSpPr/>
            <p:nvPr/>
          </p:nvSpPr>
          <p:spPr>
            <a:xfrm>
              <a:off x="8831224" y="0"/>
              <a:ext cx="2737499" cy="4953000"/>
            </a:xfrm>
            <a:prstGeom prst="roundRect">
              <a:avLst>
                <a:gd fmla="val 10000" name="adj"/>
              </a:avLst>
            </a:prstGeom>
            <a:solidFill>
              <a:srgbClr val="CFDE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0"/>
            <p:cNvSpPr txBox="1"/>
            <p:nvPr/>
          </p:nvSpPr>
          <p:spPr>
            <a:xfrm>
              <a:off x="8831224" y="0"/>
              <a:ext cx="2737499" cy="148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4775" lIns="144775" spcFirstLastPara="1" rIns="144775" wrap="square" tIns="144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800"/>
                <a:buFont typeface="Calibri"/>
                <a:buNone/>
              </a:pPr>
              <a:r>
                <a:rPr lang="en-US" sz="3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Deployment</a:t>
              </a:r>
              <a:endParaRPr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20"/>
            <p:cNvSpPr/>
            <p:nvPr/>
          </p:nvSpPr>
          <p:spPr>
            <a:xfrm>
              <a:off x="9104974" y="1486323"/>
              <a:ext cx="2189999" cy="973066"/>
            </a:xfrm>
            <a:prstGeom prst="roundRect">
              <a:avLst>
                <a:gd fmla="val 10000" name="adj"/>
              </a:avLst>
            </a:prstGeom>
            <a:solidFill>
              <a:srgbClr val="4FB546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0"/>
            <p:cNvSpPr txBox="1"/>
            <p:nvPr/>
          </p:nvSpPr>
          <p:spPr>
            <a:xfrm>
              <a:off x="9133474" y="1514823"/>
              <a:ext cx="2132999" cy="9160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0000" lIns="53325" spcFirstLastPara="1" rIns="53325" wrap="square" tIns="4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None/>
              </a:pPr>
              <a:r>
                <a:rPr lang="en-US" sz="2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Gradio</a:t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20"/>
            <p:cNvSpPr/>
            <p:nvPr/>
          </p:nvSpPr>
          <p:spPr>
            <a:xfrm>
              <a:off x="9104974" y="2609091"/>
              <a:ext cx="2189999" cy="973066"/>
            </a:xfrm>
            <a:prstGeom prst="roundRect">
              <a:avLst>
                <a:gd fmla="val 10000" name="adj"/>
              </a:avLst>
            </a:prstGeom>
            <a:solidFill>
              <a:srgbClr val="60B046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0"/>
            <p:cNvSpPr txBox="1"/>
            <p:nvPr/>
          </p:nvSpPr>
          <p:spPr>
            <a:xfrm>
              <a:off x="9133474" y="2637591"/>
              <a:ext cx="2132999" cy="9160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0000" lIns="53325" spcFirstLastPara="1" rIns="53325" wrap="square" tIns="4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None/>
              </a:pPr>
              <a:r>
                <a:rPr lang="en-US" sz="2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Overleaf</a:t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20"/>
            <p:cNvSpPr/>
            <p:nvPr/>
          </p:nvSpPr>
          <p:spPr>
            <a:xfrm>
              <a:off x="9104974" y="3731860"/>
              <a:ext cx="2189999" cy="973066"/>
            </a:xfrm>
            <a:prstGeom prst="roundRect">
              <a:avLst>
                <a:gd fmla="val 10000" name="adj"/>
              </a:avLst>
            </a:prstGeom>
            <a:solidFill>
              <a:srgbClr val="6FAB46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0"/>
            <p:cNvSpPr txBox="1"/>
            <p:nvPr/>
          </p:nvSpPr>
          <p:spPr>
            <a:xfrm>
              <a:off x="9133474" y="3760360"/>
              <a:ext cx="2132999" cy="9160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0000" lIns="53325" spcFirstLastPara="1" rIns="53325" wrap="square" tIns="4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None/>
              </a:pPr>
              <a:r>
                <a:rPr lang="en-US" sz="2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GitHub</a:t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8" name="Google Shape;26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2"/>
          <p:cNvSpPr txBox="1"/>
          <p:nvPr>
            <p:ph idx="1" type="body"/>
          </p:nvPr>
        </p:nvSpPr>
        <p:spPr>
          <a:xfrm>
            <a:off x="2982686" y="2554967"/>
            <a:ext cx="5834742" cy="1157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None/>
            </a:pPr>
            <a:r>
              <a:rPr lang="en-US" sz="6600"/>
              <a:t>Thank you so much</a:t>
            </a:r>
            <a:endParaRPr sz="6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31ac235113_2_1"/>
          <p:cNvSpPr txBox="1"/>
          <p:nvPr>
            <p:ph idx="1" type="subTitle"/>
          </p:nvPr>
        </p:nvSpPr>
        <p:spPr>
          <a:xfrm>
            <a:off x="6532450" y="3060845"/>
            <a:ext cx="4627500" cy="471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242424"/>
                </a:solidFill>
                <a:highlight>
                  <a:srgbClr val="00FF00"/>
                </a:highlight>
                <a:latin typeface="Georgia"/>
                <a:ea typeface="Georgia"/>
                <a:cs typeface="Georgia"/>
                <a:sym typeface="Georgia"/>
              </a:rPr>
              <a:t>Retrieval-Augmented Generation (RAG)</a:t>
            </a:r>
            <a:endParaRPr sz="2100">
              <a:highlight>
                <a:srgbClr val="00FF00"/>
              </a:highlight>
            </a:endParaRPr>
          </a:p>
        </p:txBody>
      </p:sp>
      <p:pic>
        <p:nvPicPr>
          <p:cNvPr id="147" name="Google Shape;147;g331ac235113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475" y="3060850"/>
            <a:ext cx="5281974" cy="319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"/>
          <p:cNvSpPr/>
          <p:nvPr/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rgbClr val="4FB5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3" name="Google Shape;153;p2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4" name="Google Shape;154;p2"/>
          <p:cNvSpPr/>
          <p:nvPr/>
        </p:nvSpPr>
        <p:spPr>
          <a:xfrm>
            <a:off x="434703" y="650240"/>
            <a:ext cx="1849120" cy="114808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5875">
            <a:solidFill>
              <a:srgbClr val="4146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Franklin"/>
              <a:buNone/>
            </a:pPr>
            <a:r>
              <a:rPr lang="en-US"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12 datasets</a:t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5" name="Google Shape;155;p2"/>
          <p:cNvSpPr/>
          <p:nvPr/>
        </p:nvSpPr>
        <p:spPr>
          <a:xfrm>
            <a:off x="434703" y="2611120"/>
            <a:ext cx="1849120" cy="114808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5875">
            <a:solidFill>
              <a:srgbClr val="4146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Franklin"/>
              <a:buNone/>
            </a:pPr>
            <a:r>
              <a:rPr lang="en-US"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Chunking (fixed 5 sentences)</a:t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6" name="Google Shape;156;p2"/>
          <p:cNvSpPr/>
          <p:nvPr/>
        </p:nvSpPr>
        <p:spPr>
          <a:xfrm>
            <a:off x="3082132" y="2381624"/>
            <a:ext cx="2203200" cy="1607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5875">
            <a:solidFill>
              <a:srgbClr val="4146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Franklin"/>
              <a:buNone/>
            </a:pPr>
            <a:r>
              <a:rPr lang="en-US"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Embedding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Franklin"/>
              <a:buNone/>
            </a:pPr>
            <a:r>
              <a:rPr lang="en-US"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(</a:t>
            </a:r>
            <a:r>
              <a:rPr lang="en-US" sz="1800" u="sng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Sentence Transformer</a:t>
            </a:r>
            <a:r>
              <a:rPr lang="en-US" sz="1800" u="sng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miniLLM</a:t>
            </a:r>
            <a:r>
              <a:rPr lang="en-US"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built on BERT)</a:t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7" name="Google Shape;157;p2"/>
          <p:cNvSpPr/>
          <p:nvPr/>
        </p:nvSpPr>
        <p:spPr>
          <a:xfrm>
            <a:off x="3259183" y="533400"/>
            <a:ext cx="1849120" cy="114808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5875">
            <a:solidFill>
              <a:srgbClr val="4146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Franklin"/>
              <a:buNone/>
            </a:pPr>
            <a:r>
              <a:rPr lang="en-US"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Ranking (BM25)</a:t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8" name="Google Shape;158;p2"/>
          <p:cNvSpPr/>
          <p:nvPr/>
        </p:nvSpPr>
        <p:spPr>
          <a:xfrm>
            <a:off x="6368896" y="533400"/>
            <a:ext cx="1849120" cy="114808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5875">
            <a:solidFill>
              <a:srgbClr val="4146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Franklin"/>
              <a:buNone/>
            </a:pPr>
            <a:r>
              <a:rPr lang="en-US"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Response LLM </a:t>
            </a:r>
            <a:r>
              <a:rPr b="1" lang="en-US" sz="1800">
                <a:solidFill>
                  <a:schemeClr val="dk1"/>
                </a:solidFill>
                <a:highlight>
                  <a:srgbClr val="00FF00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(Mistral, QWEN)</a:t>
            </a:r>
            <a:endParaRPr b="1" sz="1800">
              <a:solidFill>
                <a:schemeClr val="dk1"/>
              </a:solidFill>
              <a:highlight>
                <a:srgbClr val="00FF00"/>
              </a:highlight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9" name="Google Shape;159;p2"/>
          <p:cNvSpPr/>
          <p:nvPr/>
        </p:nvSpPr>
        <p:spPr>
          <a:xfrm>
            <a:off x="6207823" y="2533700"/>
            <a:ext cx="2471700" cy="1148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5875">
            <a:solidFill>
              <a:srgbClr val="4146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Franklin"/>
              <a:buNone/>
            </a:pPr>
            <a:r>
              <a:rPr lang="en-US"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Sentence structuring (0a…)</a:t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0" name="Google Shape;160;p2"/>
          <p:cNvSpPr/>
          <p:nvPr/>
        </p:nvSpPr>
        <p:spPr>
          <a:xfrm>
            <a:off x="2581588" y="5262906"/>
            <a:ext cx="4075500" cy="1148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5875">
            <a:solidFill>
              <a:srgbClr val="4146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Franklin"/>
              <a:buNone/>
            </a:pPr>
            <a:r>
              <a:rPr lang="en-US"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Vector database (Chroma DB)</a:t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1" name="Google Shape;161;p2"/>
          <p:cNvSpPr/>
          <p:nvPr/>
        </p:nvSpPr>
        <p:spPr>
          <a:xfrm>
            <a:off x="9387626" y="533390"/>
            <a:ext cx="1849200" cy="1148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5875">
            <a:solidFill>
              <a:srgbClr val="4146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Franklin"/>
              <a:buNone/>
            </a:pPr>
            <a:r>
              <a:rPr lang="en-US"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Evaluation LLM </a:t>
            </a:r>
            <a:r>
              <a:rPr b="1" lang="en-US" sz="1800">
                <a:solidFill>
                  <a:schemeClr val="dk1"/>
                </a:solidFill>
                <a:highlight>
                  <a:srgbClr val="00FF00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(Deepseek)</a:t>
            </a:r>
            <a:endParaRPr b="1" sz="1800">
              <a:solidFill>
                <a:schemeClr val="dk1"/>
              </a:solidFill>
              <a:highlight>
                <a:srgbClr val="00FF00"/>
              </a:highlight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cxnSp>
        <p:nvCxnSpPr>
          <p:cNvPr id="162" name="Google Shape;162;p2"/>
          <p:cNvCxnSpPr>
            <a:stCxn id="154" idx="2"/>
            <a:endCxn id="155" idx="0"/>
          </p:cNvCxnSpPr>
          <p:nvPr/>
        </p:nvCxnSpPr>
        <p:spPr>
          <a:xfrm>
            <a:off x="1359263" y="1798320"/>
            <a:ext cx="0" cy="812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3" name="Google Shape;163;p2"/>
          <p:cNvCxnSpPr>
            <a:stCxn id="155" idx="3"/>
            <a:endCxn id="156" idx="1"/>
          </p:cNvCxnSpPr>
          <p:nvPr/>
        </p:nvCxnSpPr>
        <p:spPr>
          <a:xfrm>
            <a:off x="2283823" y="3185160"/>
            <a:ext cx="7983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4" name="Google Shape;164;p2"/>
          <p:cNvCxnSpPr>
            <a:stCxn id="156" idx="0"/>
            <a:endCxn id="157" idx="2"/>
          </p:cNvCxnSpPr>
          <p:nvPr/>
        </p:nvCxnSpPr>
        <p:spPr>
          <a:xfrm rot="10800000">
            <a:off x="4183733" y="1681424"/>
            <a:ext cx="0" cy="700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5" name="Google Shape;165;p2"/>
          <p:cNvCxnSpPr>
            <a:stCxn id="157" idx="3"/>
            <a:endCxn id="158" idx="1"/>
          </p:cNvCxnSpPr>
          <p:nvPr/>
        </p:nvCxnSpPr>
        <p:spPr>
          <a:xfrm>
            <a:off x="5108303" y="1107440"/>
            <a:ext cx="12606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6" name="Google Shape;166;p2"/>
          <p:cNvCxnSpPr>
            <a:stCxn id="158" idx="2"/>
          </p:cNvCxnSpPr>
          <p:nvPr/>
        </p:nvCxnSpPr>
        <p:spPr>
          <a:xfrm>
            <a:off x="7293456" y="1681480"/>
            <a:ext cx="5400" cy="897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7" name="Google Shape;167;p2"/>
          <p:cNvCxnSpPr>
            <a:stCxn id="159" idx="0"/>
            <a:endCxn id="161" idx="1"/>
          </p:cNvCxnSpPr>
          <p:nvPr/>
        </p:nvCxnSpPr>
        <p:spPr>
          <a:xfrm flipH="1" rot="10800000">
            <a:off x="7443673" y="1107500"/>
            <a:ext cx="1944000" cy="1426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8" name="Google Shape;168;p2"/>
          <p:cNvCxnSpPr>
            <a:stCxn id="156" idx="2"/>
          </p:cNvCxnSpPr>
          <p:nvPr/>
        </p:nvCxnSpPr>
        <p:spPr>
          <a:xfrm flipH="1">
            <a:off x="4173833" y="3988724"/>
            <a:ext cx="9900" cy="1276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9" name="Google Shape;169;p2"/>
          <p:cNvSpPr/>
          <p:nvPr/>
        </p:nvSpPr>
        <p:spPr>
          <a:xfrm>
            <a:off x="9262326" y="2116599"/>
            <a:ext cx="2526900" cy="1842300"/>
          </a:xfrm>
          <a:prstGeom prst="roundRect">
            <a:avLst>
              <a:gd fmla="val 16667" name="adj"/>
            </a:avLst>
          </a:prstGeom>
          <a:solidFill>
            <a:srgbClr val="0000FF"/>
          </a:solidFill>
          <a:ln cap="flat" cmpd="sng" w="15875">
            <a:solidFill>
              <a:srgbClr val="4146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Franklin"/>
              <a:buNone/>
            </a:pPr>
            <a:r>
              <a:rPr lang="en-US"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Evaluation Metrics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bre Franklin"/>
              <a:buNone/>
            </a:pPr>
            <a:r>
              <a:rPr lang="en-US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(Utilization, Relevance, Adherence, and Completeness)</a:t>
            </a:r>
            <a:endParaRPr sz="10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cxnSp>
        <p:nvCxnSpPr>
          <p:cNvPr id="170" name="Google Shape;170;p2"/>
          <p:cNvCxnSpPr>
            <a:stCxn id="158" idx="1"/>
          </p:cNvCxnSpPr>
          <p:nvPr/>
        </p:nvCxnSpPr>
        <p:spPr>
          <a:xfrm flipH="1">
            <a:off x="5618596" y="1107440"/>
            <a:ext cx="750300" cy="4168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1" name="Google Shape;171;p2"/>
          <p:cNvSpPr/>
          <p:nvPr/>
        </p:nvSpPr>
        <p:spPr>
          <a:xfrm>
            <a:off x="8426700" y="-10250"/>
            <a:ext cx="1333800" cy="877200"/>
          </a:xfrm>
          <a:prstGeom prst="wedgeEllipseCallout">
            <a:avLst>
              <a:gd fmla="val -76781" name="adj1"/>
              <a:gd fmla="val 90253" name="adj2"/>
            </a:avLst>
          </a:prstGeom>
          <a:solidFill>
            <a:srgbClr val="FFFF00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llm tried were GPT 30 mini and T5</a:t>
            </a:r>
            <a:endParaRPr b="1"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LLM selection criteria for RAG</a:t>
            </a:r>
            <a:endParaRPr/>
          </a:p>
        </p:txBody>
      </p:sp>
      <p:grpSp>
        <p:nvGrpSpPr>
          <p:cNvPr id="177" name="Google Shape;177;p3"/>
          <p:cNvGrpSpPr/>
          <p:nvPr/>
        </p:nvGrpSpPr>
        <p:grpSpPr>
          <a:xfrm>
            <a:off x="1752153" y="1828465"/>
            <a:ext cx="8687693" cy="4345657"/>
            <a:chOff x="913953" y="2840"/>
            <a:chExt cx="8687693" cy="4345657"/>
          </a:xfrm>
        </p:grpSpPr>
        <p:sp>
          <p:nvSpPr>
            <p:cNvPr id="178" name="Google Shape;178;p3"/>
            <p:cNvSpPr/>
            <p:nvPr/>
          </p:nvSpPr>
          <p:spPr>
            <a:xfrm>
              <a:off x="2361902" y="726815"/>
              <a:ext cx="2714904" cy="1810841"/>
            </a:xfrm>
            <a:prstGeom prst="rect">
              <a:avLst/>
            </a:prstGeom>
            <a:solidFill>
              <a:srgbClr val="CFDEEF">
                <a:alpha val="89803"/>
              </a:srgbClr>
            </a:solidFill>
            <a:ln cap="flat" cmpd="sng" w="12700">
              <a:solidFill>
                <a:srgbClr val="CFDEEF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"/>
            <p:cNvSpPr txBox="1"/>
            <p:nvPr/>
          </p:nvSpPr>
          <p:spPr>
            <a:xfrm>
              <a:off x="2796286" y="726815"/>
              <a:ext cx="2280519" cy="1810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7800" lIns="0" spcFirstLastPara="1" rIns="177800" wrap="square" tIns="177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Calibri"/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Real time free API calls LLM using HF</a:t>
              </a:r>
              <a:endParaRPr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2361902" y="2537656"/>
              <a:ext cx="2714904" cy="1810841"/>
            </a:xfrm>
            <a:prstGeom prst="rect">
              <a:avLst/>
            </a:prstGeom>
            <a:solidFill>
              <a:srgbClr val="CDEAE8">
                <a:alpha val="89803"/>
              </a:srgbClr>
            </a:solidFill>
            <a:ln cap="flat" cmpd="sng" w="12700">
              <a:solidFill>
                <a:srgbClr val="CDEAE8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"/>
            <p:cNvSpPr txBox="1"/>
            <p:nvPr/>
          </p:nvSpPr>
          <p:spPr>
            <a:xfrm>
              <a:off x="2796286" y="2537656"/>
              <a:ext cx="2280519" cy="1810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7800" lIns="0" spcFirstLastPara="1" rIns="177800" wrap="square" tIns="177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Calibri"/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Chat GPT OpenAI 3 o mini incurred token cost</a:t>
              </a:r>
              <a:endParaRPr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913953" y="2840"/>
              <a:ext cx="1809936" cy="1809936"/>
            </a:xfrm>
            <a:prstGeom prst="ellipse">
              <a:avLst/>
            </a:prstGeom>
            <a:solidFill>
              <a:srgbClr val="599BD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"/>
            <p:cNvSpPr txBox="1"/>
            <p:nvPr/>
          </p:nvSpPr>
          <p:spPr>
            <a:xfrm>
              <a:off x="1179012" y="267899"/>
              <a:ext cx="1279818" cy="12798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Cost</a:t>
              </a:r>
              <a:endParaRPr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6886742" y="726815"/>
              <a:ext cx="2714904" cy="1810841"/>
            </a:xfrm>
            <a:prstGeom prst="rect">
              <a:avLst/>
            </a:prstGeom>
            <a:solidFill>
              <a:srgbClr val="CCE6D4">
                <a:alpha val="89803"/>
              </a:srgbClr>
            </a:solidFill>
            <a:ln cap="flat" cmpd="sng" w="12700">
              <a:solidFill>
                <a:srgbClr val="CCE6D4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"/>
            <p:cNvSpPr txBox="1"/>
            <p:nvPr/>
          </p:nvSpPr>
          <p:spPr>
            <a:xfrm>
              <a:off x="7321127" y="726815"/>
              <a:ext cx="2280519" cy="1810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7800" lIns="0" spcFirstLastPara="1" rIns="177800" wrap="square" tIns="177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Calibri"/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GPT 3 o mini was fastest</a:t>
              </a:r>
              <a:endParaRPr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6886742" y="2537656"/>
              <a:ext cx="2714904" cy="1810841"/>
            </a:xfrm>
            <a:prstGeom prst="rect">
              <a:avLst/>
            </a:prstGeom>
            <a:solidFill>
              <a:srgbClr val="D3E1CC">
                <a:alpha val="89803"/>
              </a:srgbClr>
            </a:solidFill>
            <a:ln cap="flat" cmpd="sng" w="12700">
              <a:solidFill>
                <a:srgbClr val="D3E1CC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"/>
            <p:cNvSpPr txBox="1"/>
            <p:nvPr/>
          </p:nvSpPr>
          <p:spPr>
            <a:xfrm>
              <a:off x="7321127" y="2537656"/>
              <a:ext cx="2280519" cy="1810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7800" lIns="0" spcFirstLastPara="1" rIns="177800" wrap="square" tIns="177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Calibri"/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Free API based llm are slower and had to use all GPU</a:t>
              </a:r>
              <a:endParaRPr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5438793" y="2840"/>
              <a:ext cx="1809936" cy="1809936"/>
            </a:xfrm>
            <a:prstGeom prst="ellipse">
              <a:avLst/>
            </a:prstGeom>
            <a:solidFill>
              <a:srgbClr val="6FAB46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 txBox="1"/>
            <p:nvPr/>
          </p:nvSpPr>
          <p:spPr>
            <a:xfrm>
              <a:off x="5703852" y="267899"/>
              <a:ext cx="1279818" cy="12798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Performance</a:t>
              </a:r>
              <a:endParaRPr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0" name="Google Shape;19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8500" y="0"/>
            <a:ext cx="3153199" cy="24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24e3efa588_0_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rgbClr val="FFFF00"/>
                </a:solidFill>
              </a:rPr>
              <a:t>RAG Evaluation Metrics.</a:t>
            </a:r>
            <a:r>
              <a:rPr lang="en-US">
                <a:solidFill>
                  <a:schemeClr val="dk1"/>
                </a:solidFill>
              </a:rPr>
              <a:t>aluatioetrics (RAG)MetrMe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6" name="Google Shape;196;g324e3efa58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000" y="1503274"/>
            <a:ext cx="8720375" cy="452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 txBox="1"/>
          <p:nvPr>
            <p:ph type="title"/>
          </p:nvPr>
        </p:nvSpPr>
        <p:spPr>
          <a:xfrm>
            <a:off x="163286" y="120876"/>
            <a:ext cx="10515600" cy="5601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8918"/>
              <a:buFont typeface="Calibri"/>
              <a:buNone/>
            </a:pPr>
            <a:r>
              <a:rPr lang="en-US"/>
              <a:t>Deployment and Live Demo</a:t>
            </a:r>
            <a:endParaRPr/>
          </a:p>
        </p:txBody>
      </p:sp>
      <p:sp>
        <p:nvSpPr>
          <p:cNvPr id="202" name="Google Shape;202;p21"/>
          <p:cNvSpPr txBox="1"/>
          <p:nvPr/>
        </p:nvSpPr>
        <p:spPr>
          <a:xfrm>
            <a:off x="3034393" y="6156262"/>
            <a:ext cx="61232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https://74dc79e35209d85cd5.gradio.live/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235" y="859719"/>
            <a:ext cx="10341428" cy="5138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9"/>
          <p:cNvSpPr txBox="1"/>
          <p:nvPr>
            <p:ph type="title"/>
          </p:nvPr>
        </p:nvSpPr>
        <p:spPr>
          <a:xfrm>
            <a:off x="3938025" y="136475"/>
            <a:ext cx="44073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Calibri"/>
              <a:buNone/>
            </a:pPr>
            <a:r>
              <a:rPr lang="en-US" sz="6000">
                <a:solidFill>
                  <a:srgbClr val="002060"/>
                </a:solidFill>
              </a:rPr>
              <a:t>More metrics</a:t>
            </a:r>
            <a:endParaRPr sz="4000">
              <a:solidFill>
                <a:srgbClr val="002060"/>
              </a:solidFill>
            </a:endParaRPr>
          </a:p>
        </p:txBody>
      </p:sp>
      <p:sp>
        <p:nvSpPr>
          <p:cNvPr id="209" name="Google Shape;209;p19"/>
          <p:cNvSpPr txBox="1"/>
          <p:nvPr>
            <p:ph idx="1" type="body"/>
          </p:nvPr>
        </p:nvSpPr>
        <p:spPr>
          <a:xfrm>
            <a:off x="431799" y="3934921"/>
            <a:ext cx="12598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38000"/>
            <a:ext cx="12192001" cy="26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771925"/>
            <a:ext cx="12192000" cy="291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6"/>
          <p:cNvSpPr txBox="1"/>
          <p:nvPr>
            <p:ph type="title"/>
          </p:nvPr>
        </p:nvSpPr>
        <p:spPr>
          <a:xfrm>
            <a:off x="145425" y="-114075"/>
            <a:ext cx="105156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4000"/>
              <a:t>Evaluation metrics (RGB)</a:t>
            </a:r>
            <a:endParaRPr b="1" sz="4000"/>
          </a:p>
        </p:txBody>
      </p:sp>
      <p:sp>
        <p:nvSpPr>
          <p:cNvPr id="218" name="Google Shape;218;p16"/>
          <p:cNvSpPr txBox="1"/>
          <p:nvPr/>
        </p:nvSpPr>
        <p:spPr>
          <a:xfrm>
            <a:off x="947375" y="1140888"/>
            <a:ext cx="10596000" cy="18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highlight>
                  <a:schemeClr val="accent6"/>
                </a:highlight>
                <a:latin typeface="Lato"/>
                <a:ea typeface="Lato"/>
                <a:cs typeface="Lato"/>
                <a:sym typeface="Lato"/>
              </a:rPr>
              <a:t>Noise Robustness:</a:t>
            </a:r>
            <a:r>
              <a:rPr lang="en-US" sz="1600">
                <a:solidFill>
                  <a:schemeClr val="lt1"/>
                </a:solidFill>
                <a:highlight>
                  <a:schemeClr val="accent6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LLMs' ability to filter out irrelevant data.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highlight>
                  <a:srgbClr val="CC4125"/>
                </a:highlight>
                <a:latin typeface="Lato"/>
                <a:ea typeface="Lato"/>
                <a:cs typeface="Lato"/>
                <a:sym typeface="Lato"/>
              </a:rPr>
              <a:t>Negative Rejection:</a:t>
            </a:r>
            <a:r>
              <a:rPr lang="en-US" sz="1600">
                <a:solidFill>
                  <a:schemeClr val="lt1"/>
                </a:solidFill>
                <a:highlight>
                  <a:srgbClr val="CC4125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Ability to reject answers when no useful data is found.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highlight>
                  <a:srgbClr val="0000FF"/>
                </a:highlight>
                <a:latin typeface="Lato"/>
                <a:ea typeface="Lato"/>
                <a:cs typeface="Lato"/>
                <a:sym typeface="Lato"/>
              </a:rPr>
              <a:t>Information Integration:</a:t>
            </a:r>
            <a:r>
              <a:rPr lang="en-US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Ability to synthesize information from multiple documents.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highlight>
                  <a:srgbClr val="CC4125"/>
                </a:highlight>
                <a:latin typeface="Lato"/>
                <a:ea typeface="Lato"/>
                <a:cs typeface="Lato"/>
                <a:sym typeface="Lato"/>
              </a:rPr>
              <a:t>Counterfactual Robustness:</a:t>
            </a:r>
            <a:r>
              <a:rPr b="1" lang="en-US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Identifying and dealing with incorrect or biased retrieved information.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9" name="Google Shape;21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1975" y="3583250"/>
            <a:ext cx="7709306" cy="228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24e3efa588_2_0"/>
          <p:cNvSpPr txBox="1"/>
          <p:nvPr>
            <p:ph type="title"/>
          </p:nvPr>
        </p:nvSpPr>
        <p:spPr>
          <a:xfrm>
            <a:off x="97971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GitHub and Overleaf</a:t>
            </a:r>
            <a:endParaRPr/>
          </a:p>
        </p:txBody>
      </p:sp>
      <p:sp>
        <p:nvSpPr>
          <p:cNvPr id="225" name="Google Shape;225;g324e3efa588_2_0"/>
          <p:cNvSpPr txBox="1"/>
          <p:nvPr>
            <p:ph idx="1" type="body"/>
          </p:nvPr>
        </p:nvSpPr>
        <p:spPr>
          <a:xfrm>
            <a:off x="212537" y="1697378"/>
            <a:ext cx="8001000" cy="4847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</a:pPr>
            <a:r>
              <a:rPr lang="en-US" sz="2000"/>
              <a:t>https://github.com/RahulMAIpy/RAG_Capstone_grp2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</a:pPr>
            <a:r>
              <a:rPr lang="en-US" sz="2000"/>
              <a:t>https://www.overleaf.com/project/67aaca67d2796a5394b0dd92</a:t>
            </a:r>
            <a:endParaRPr sz="2000"/>
          </a:p>
        </p:txBody>
      </p:sp>
      <p:pic>
        <p:nvPicPr>
          <p:cNvPr id="226" name="Google Shape;226;g324e3efa588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8137" y="2370593"/>
            <a:ext cx="2247634" cy="3074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324e3efa588_2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6925" y="1697378"/>
            <a:ext cx="4378222" cy="4847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2025-01-12T06:37:27Z</dcterms:created>
  <dc:creator>Rahul Mohta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